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Nuni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4071F13-1B80-4662-A7D1-C3F10F100CE1}">
  <a:tblStyle styleId="{24071F13-1B80-4662-A7D1-C3F10F100C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Nunito-bold.fntdata"/><Relationship Id="rId10" Type="http://schemas.openxmlformats.org/officeDocument/2006/relationships/slide" Target="slides/slide4.xml"/><Relationship Id="rId21" Type="http://schemas.openxmlformats.org/officeDocument/2006/relationships/font" Target="fonts/Nunito-regular.fntdata"/><Relationship Id="rId13" Type="http://schemas.openxmlformats.org/officeDocument/2006/relationships/slide" Target="slides/slide7.xml"/><Relationship Id="rId24" Type="http://schemas.openxmlformats.org/officeDocument/2006/relationships/font" Target="fonts/Nunito-boldItalic.fntdata"/><Relationship Id="rId12" Type="http://schemas.openxmlformats.org/officeDocument/2006/relationships/slide" Target="slides/slide6.xml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793e5ccb9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793e5ccb9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afec3e21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afec3e21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793e5ccb9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793e5ccb9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c793e5ccb9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c793e5ccb9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c793e5ccb9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c793e5ccb9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793e5ccb9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793e5ccb9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793e5ccb9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793e5ccb9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793e5ccb9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793e5ccb9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793e5ccb9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793e5ccb9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af90a498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af90a498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793e5ccb9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793e5ccb9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793e5ccb9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793e5ccb9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793e5ccb9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793e5ccb9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附錄A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需求追溯表(RTM)</a:t>
            </a:r>
            <a:endParaRPr/>
          </a:p>
        </p:txBody>
      </p:sp>
      <p:sp>
        <p:nvSpPr>
          <p:cNvPr id="192" name="Google Shape;192;p22"/>
          <p:cNvSpPr txBox="1"/>
          <p:nvPr>
            <p:ph idx="1" type="body"/>
          </p:nvPr>
        </p:nvSpPr>
        <p:spPr>
          <a:xfrm>
            <a:off x="819150" y="1743000"/>
            <a:ext cx="7505700" cy="25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目的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確保業務單位的需求完全被滿足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當未來需求發生變更時，可確切知道需求與需求間的關係，以檢視可能被更改的文件或程式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水平追溯：描述需求與需求間的關係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垂直追溯：追溯需求的來源及設計與實作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格式</a:t>
            </a:r>
            <a:endParaRPr sz="1400"/>
          </a:p>
        </p:txBody>
      </p:sp>
      <p:graphicFrame>
        <p:nvGraphicFramePr>
          <p:cNvPr id="193" name="Google Shape;193;p22"/>
          <p:cNvGraphicFramePr/>
          <p:nvPr/>
        </p:nvGraphicFramePr>
        <p:xfrm>
          <a:off x="1171750" y="34394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{24071F13-1B80-4662-A7D1-C3F10F100CE1}</a:tableStyleId>
              </a:tblPr>
              <a:tblGrid>
                <a:gridCol w="1360100"/>
                <a:gridCol w="1360100"/>
                <a:gridCol w="1360100"/>
                <a:gridCol w="1360100"/>
                <a:gridCol w="1360100"/>
              </a:tblGrid>
              <a:tr h="318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需求編號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使用者需求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設計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實作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測試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R102-2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U203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SDD 2.3.1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Draggable.java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TC101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R102-3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U205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SDD 3.2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Test.java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TC304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4" name="Google Shape;194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需求變更管理</a:t>
            </a:r>
            <a:endParaRPr/>
          </a:p>
        </p:txBody>
      </p:sp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819150" y="1800200"/>
            <a:ext cx="7505700" cy="26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變更申請</a:t>
            </a:r>
            <a:endParaRPr sz="1500"/>
          </a:p>
          <a:p>
            <a:pPr indent="-3111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zh-TW" sz="1300"/>
              <a:t>當需求端提出變更時，必須填寫需求變更申請單，且提及變更原因及可能造成的影響。</a:t>
            </a:r>
            <a:endParaRPr sz="13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變更分析</a:t>
            </a:r>
            <a:endParaRPr sz="1500"/>
          </a:p>
          <a:p>
            <a:pPr indent="-3111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zh-TW" sz="1300"/>
              <a:t>系統分析人員應評估變更所造成的影響，例如</a:t>
            </a:r>
            <a:endParaRPr sz="1300"/>
          </a:p>
          <a:p>
            <a:pPr indent="-3048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專案的範圍、大小</a:t>
            </a:r>
            <a:endParaRPr sz="1200"/>
          </a:p>
          <a:p>
            <a:pPr indent="-3048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影響的工作產品及影響的程度</a:t>
            </a:r>
            <a:endParaRPr sz="1200"/>
          </a:p>
          <a:p>
            <a:pPr indent="-3048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變更所花費的人力</a:t>
            </a:r>
            <a:endParaRPr sz="1200"/>
          </a:p>
          <a:p>
            <a:pPr indent="-3048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變更所花費的時程</a:t>
            </a:r>
            <a:endParaRPr sz="1200"/>
          </a:p>
          <a:p>
            <a:pPr indent="-3048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變更帶來的風險</a:t>
            </a:r>
            <a:endParaRPr sz="1200"/>
          </a:p>
          <a:p>
            <a:pPr indent="-3048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變更帶來的技術性問題</a:t>
            </a:r>
            <a:endParaRPr sz="12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是否變更</a:t>
            </a:r>
            <a:endParaRPr sz="15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/>
              <a:t>評估分析所帶來的成本決定是否變更</a:t>
            </a:r>
            <a:endParaRPr sz="1400"/>
          </a:p>
        </p:txBody>
      </p:sp>
      <p:sp>
        <p:nvSpPr>
          <p:cNvPr id="201" name="Google Shape;201;p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819150" y="5884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</a:t>
            </a:r>
            <a:r>
              <a:rPr lang="zh-TW"/>
              <a:t>新專案------系統開發流程 </a:t>
            </a:r>
            <a:endParaRPr/>
          </a:p>
        </p:txBody>
      </p:sp>
      <p:sp>
        <p:nvSpPr>
          <p:cNvPr id="207" name="Google Shape;207;p24"/>
          <p:cNvSpPr txBox="1"/>
          <p:nvPr>
            <p:ph idx="1" type="body"/>
          </p:nvPr>
        </p:nvSpPr>
        <p:spPr>
          <a:xfrm>
            <a:off x="6106825" y="1347000"/>
            <a:ext cx="2435700" cy="30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/>
              <a:t>時機：當有新的專案開發時，或是舊有維運系統大型擴增或變更。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347000"/>
            <a:ext cx="5202954" cy="334330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819150" y="500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 </a:t>
            </a:r>
            <a:r>
              <a:rPr lang="zh-TW"/>
              <a:t>需求變更流程</a:t>
            </a:r>
            <a:endParaRPr/>
          </a:p>
        </p:txBody>
      </p:sp>
      <p:pic>
        <p:nvPicPr>
          <p:cNvPr id="215" name="Google Shape;2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218750"/>
            <a:ext cx="5360850" cy="345145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5"/>
          <p:cNvSpPr txBox="1"/>
          <p:nvPr/>
        </p:nvSpPr>
        <p:spPr>
          <a:xfrm>
            <a:off x="6180000" y="1218750"/>
            <a:ext cx="267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lang="zh-TW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時機：執行中專案有需求變更或是維運系統有需求變更。</a:t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type="title"/>
          </p:nvPr>
        </p:nvSpPr>
        <p:spPr>
          <a:xfrm>
            <a:off x="819150" y="5580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 </a:t>
            </a:r>
            <a:r>
              <a:rPr lang="zh-TW"/>
              <a:t>需求擴建流程</a:t>
            </a:r>
            <a:endParaRPr/>
          </a:p>
        </p:txBody>
      </p:sp>
      <p:pic>
        <p:nvPicPr>
          <p:cNvPr id="223" name="Google Shape;2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283000"/>
            <a:ext cx="5266775" cy="336394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6"/>
          <p:cNvSpPr txBox="1"/>
          <p:nvPr/>
        </p:nvSpPr>
        <p:spPr>
          <a:xfrm>
            <a:off x="6180000" y="1218750"/>
            <a:ext cx="267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lang="zh-TW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時機：</a:t>
            </a:r>
            <a:r>
              <a:rPr lang="zh-TW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維運系統之小型擴增或變更。</a:t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rgbClr val="073763"/>
                </a:solidFill>
              </a:rPr>
              <a:t>軟體工程個案研究--投票系統 </a:t>
            </a:r>
            <a:endParaRPr>
              <a:solidFill>
                <a:srgbClr val="073763"/>
              </a:solidFill>
            </a:endParaRPr>
          </a:p>
        </p:txBody>
      </p:sp>
      <p:sp>
        <p:nvSpPr>
          <p:cNvPr id="136" name="Google Shape;136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2369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If 未</a:t>
            </a:r>
            <a:r>
              <a:rPr lang="zh-TW"/>
              <a:t>導入開發流程...</a:t>
            </a:r>
            <a:endParaRPr/>
          </a:p>
        </p:txBody>
      </p:sp>
      <p:sp>
        <p:nvSpPr>
          <p:cNvPr id="142" name="Google Shape;142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問題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672775" y="18002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035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 sz="1700"/>
              <a:t>需求變更</a:t>
            </a:r>
            <a:endParaRPr sz="1700"/>
          </a:p>
          <a:p>
            <a:pPr indent="-31496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 sz="1600"/>
              <a:t>程式擴充，但舊有程式擴充性不足。</a:t>
            </a:r>
            <a:endParaRPr sz="16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2035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zh-TW" sz="1700"/>
              <a:t>人員溝通</a:t>
            </a:r>
            <a:endParaRPr sz="1700"/>
          </a:p>
          <a:p>
            <a:pPr indent="-320357" lvl="1" marL="914400" rtl="0" algn="l">
              <a:spcBef>
                <a:spcPts val="0"/>
              </a:spcBef>
              <a:spcAft>
                <a:spcPts val="0"/>
              </a:spcAft>
              <a:buSzPct val="106250"/>
              <a:buChar char="○"/>
            </a:pPr>
            <a:r>
              <a:rPr lang="zh-TW" sz="1600"/>
              <a:t>需求模糊，開發人員與實際需求間有隔閡，導致開發人員在不確定的需求下自行填補需求。</a:t>
            </a:r>
            <a:endParaRPr sz="16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149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zh-TW" sz="1600"/>
              <a:t>責任交接</a:t>
            </a:r>
            <a:endParaRPr sz="1600"/>
          </a:p>
          <a:p>
            <a:pPr indent="-31496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 sz="1600"/>
              <a:t>因為沒有明確定義需求規格，當交接新的開發人員時需要從系統中了解原本的需求。</a:t>
            </a:r>
            <a:endParaRPr sz="1600"/>
          </a:p>
        </p:txBody>
      </p:sp>
      <p:sp>
        <p:nvSpPr>
          <p:cNvPr id="149" name="Google Shape;149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>
            <a:off x="819150" y="23552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開發流程導入</a:t>
            </a:r>
            <a:endParaRPr/>
          </a:p>
        </p:txBody>
      </p:sp>
      <p:sp>
        <p:nvSpPr>
          <p:cNvPr id="155" name="Google Shape;155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開發流程導入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TW" sz="1700"/>
              <a:t>需求工程的策略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一致性、核准&amp;承諾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需求變動 =&gt; 界定對應變更、需求變更管理單、條列編號管理。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TW" sz="1700"/>
              <a:t>需求接受準則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滿足業務需求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清晰明確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驗證性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可行性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sz="1500"/>
              <a:t>可追溯</a:t>
            </a:r>
            <a:endParaRPr sz="1500"/>
          </a:p>
        </p:txBody>
      </p:sp>
      <p:sp>
        <p:nvSpPr>
          <p:cNvPr id="162" name="Google Shape;162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需求專案模式</a:t>
            </a:r>
            <a:endParaRPr/>
          </a:p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819150" y="1950525"/>
            <a:ext cx="7505700" cy="24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TW" sz="1700"/>
              <a:t>重視需求的重要性、明確性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TW" sz="1700"/>
              <a:t>三種專案模式</a:t>
            </a:r>
            <a:endParaRPr sz="17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A -- </a:t>
            </a:r>
            <a:r>
              <a:rPr lang="zh-TW" sz="1600"/>
              <a:t>新專案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B -- 需求變更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C -- 需求擴建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需求分析</a:t>
            </a:r>
            <a:endParaRPr/>
          </a:p>
        </p:txBody>
      </p:sp>
      <p:sp>
        <p:nvSpPr>
          <p:cNvPr id="175" name="Google Shape;175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業務單位		--提出需求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專案經理		--需求彙整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系統分析人員	--撰寫軟體需求規格書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系統設計人員	--實踐需求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需求確認		--建立需求追溯表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需求變更		--需求變更申請單</a:t>
            </a:r>
            <a:endParaRPr sz="1500"/>
          </a:p>
        </p:txBody>
      </p:sp>
      <p:sp>
        <p:nvSpPr>
          <p:cNvPr id="176" name="Google Shape;176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需求規格書(SRS)</a:t>
            </a:r>
            <a:endParaRPr/>
          </a:p>
        </p:txBody>
      </p:sp>
      <p:sp>
        <p:nvSpPr>
          <p:cNvPr id="182" name="Google Shape;182;p21"/>
          <p:cNvSpPr txBox="1"/>
          <p:nvPr>
            <p:ph idx="1" type="body"/>
          </p:nvPr>
        </p:nvSpPr>
        <p:spPr>
          <a:xfrm>
            <a:off x="819150" y="15200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目的：根據客戶需求描述所需功能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功能性需求 (FR-)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非功能性需求 (NR-)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介面需求(IR-)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格式</a:t>
            </a:r>
            <a:endParaRPr sz="1500"/>
          </a:p>
        </p:txBody>
      </p:sp>
      <p:graphicFrame>
        <p:nvGraphicFramePr>
          <p:cNvPr id="183" name="Google Shape;183;p21"/>
          <p:cNvGraphicFramePr/>
          <p:nvPr/>
        </p:nvGraphicFramePr>
        <p:xfrm>
          <a:off x="952500" y="302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{24071F13-1B80-4662-A7D1-C3F10F100CE1}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序號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客戶需求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軟體需求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使用案例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整合測試案例</a:t>
                      </a:r>
                      <a:endParaRPr sz="1300"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1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REQ-001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FR-1.1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UC-001</a:t>
                      </a:r>
                      <a:endParaRPr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UC-002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TC-1001</a:t>
                      </a:r>
                      <a:endParaRPr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TC-1002</a:t>
                      </a:r>
                      <a:endParaRPr sz="1300"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2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REQ-002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FR-2.1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UC-003</a:t>
                      </a:r>
                      <a:endParaRPr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UC-004</a:t>
                      </a:r>
                      <a:endParaRPr sz="13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300"/>
                        <a:t>TC-2001</a:t>
                      </a:r>
                      <a:endParaRPr sz="13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84" name="Google Shape;184;p21"/>
          <p:cNvSpPr/>
          <p:nvPr/>
        </p:nvSpPr>
        <p:spPr>
          <a:xfrm>
            <a:off x="2656925" y="2924325"/>
            <a:ext cx="920100" cy="1756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1"/>
          <p:cNvSpPr txBox="1"/>
          <p:nvPr/>
        </p:nvSpPr>
        <p:spPr>
          <a:xfrm>
            <a:off x="3148300" y="2466950"/>
            <a:ext cx="304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每個需求都應該有個編號，目的為方便日後追蹤相關的設計與測試</a:t>
            </a:r>
            <a:endParaRPr sz="1200">
              <a:solidFill>
                <a:srgbClr val="CC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